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99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66" r:id="rId17"/>
    <p:sldId id="267" r:id="rId18"/>
    <p:sldId id="271" r:id="rId19"/>
    <p:sldId id="272" r:id="rId20"/>
    <p:sldId id="274" r:id="rId21"/>
    <p:sldId id="277" r:id="rId22"/>
    <p:sldId id="284" r:id="rId23"/>
    <p:sldId id="278" r:id="rId24"/>
    <p:sldId id="300" r:id="rId25"/>
    <p:sldId id="273" r:id="rId26"/>
    <p:sldId id="276" r:id="rId27"/>
    <p:sldId id="279" r:id="rId28"/>
    <p:sldId id="280" r:id="rId29"/>
    <p:sldId id="289" r:id="rId30"/>
    <p:sldId id="281" r:id="rId31"/>
    <p:sldId id="282" r:id="rId32"/>
    <p:sldId id="283" r:id="rId33"/>
    <p:sldId id="285" r:id="rId34"/>
    <p:sldId id="286" r:id="rId35"/>
    <p:sldId id="287" r:id="rId36"/>
    <p:sldId id="288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301" r:id="rId47"/>
    <p:sldId id="302" r:id="rId4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A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66" autoAdjust="0"/>
  </p:normalViewPr>
  <p:slideViewPr>
    <p:cSldViewPr>
      <p:cViewPr>
        <p:scale>
          <a:sx n="90" d="100"/>
          <a:sy n="90" d="100"/>
        </p:scale>
        <p:origin x="-804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13229-CAC5-4EC1-96CA-AA8E16D97C21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DA755-D85E-41BE-A769-94A9D49A3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DA755-D85E-41BE-A769-94A9D49A35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D6BD-0810-40EA-81A6-027BB395125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54E91-8982-4AEE-81EA-2F48153B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43500"/>
            <a:ext cx="457200" cy="740569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43500"/>
            <a:ext cx="838200" cy="114300"/>
          </a:xfrm>
        </p:spPr>
        <p:txBody>
          <a:bodyPr>
            <a:normAutofit fontScale="25000" lnSpcReduction="20000"/>
          </a:bodyPr>
          <a:lstStyle/>
          <a:p>
            <a:endParaRPr lang="en-US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733550"/>
            <a:ext cx="9266256" cy="156966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nprior" pitchFamily="2" charset="0"/>
              </a:rPr>
              <a:t>EXPECTATION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nprio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42950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(Mark 9:33)  And he (</a:t>
            </a:r>
            <a:r>
              <a:rPr lang="en-US" sz="4800" b="1" dirty="0" smtClean="0">
                <a:solidFill>
                  <a:srgbClr val="FF0000"/>
                </a:solidFill>
              </a:rPr>
              <a:t>Jesus</a:t>
            </a:r>
            <a:r>
              <a:rPr lang="en-US" sz="4800" dirty="0" smtClean="0"/>
              <a:t>) came to Capernaum: and being in the house he asked them, What was it that ye disputed among yourselves by the way?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0"/>
            <a:ext cx="3764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Mark wrote: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61950"/>
            <a:ext cx="85344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(Mark 9:34)  But they (</a:t>
            </a:r>
            <a:r>
              <a:rPr lang="en-US" sz="4800" dirty="0" smtClean="0">
                <a:solidFill>
                  <a:srgbClr val="FF0000"/>
                </a:solidFill>
              </a:rPr>
              <a:t>the disciples</a:t>
            </a:r>
            <a:r>
              <a:rPr lang="en-US" sz="4800" dirty="0" smtClean="0"/>
              <a:t>) held their peace: for by the way they had disputed among themselves, who </a:t>
            </a:r>
            <a:r>
              <a:rPr lang="en-US" sz="4800" i="1" dirty="0" smtClean="0"/>
              <a:t>should be the greatest.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1"/>
            <a:ext cx="8610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(Luke 9:46)  Then there arose a reasoning among them, which of them should be greatest.</a:t>
            </a:r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51435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Luke Wrote about the Disciples: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41687" y="51435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324"/>
            <a:ext cx="7795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These were Jesus Disciples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95479" y="933525"/>
            <a:ext cx="87760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These were His Chosen Followers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8287" y="1849725"/>
            <a:ext cx="4938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They Could Have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Feelings Like This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3055" y="3389174"/>
            <a:ext cx="8272457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Need To Be Careful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Lest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Also Think We Are The Greater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648 C 0.00816 -0.00864 0.01354 -0.01419 0.02048 -0.01697 C 0.04045 -0.03887 0.06215 -0.05614 0.08316 -0.07465 C 0.09705 -0.08698 0.1125 -0.09593 0.12621 -0.10981 C 0.13038 -0.11413 0.13368 -0.11999 0.13784 -0.12431 C 0.14514 -0.13233 0.15225 -0.13973 0.15972 -0.14713 C 0.17882 -0.16687 0.19878 -0.18353 0.21805 -0.20296 C 0.23715 -0.22209 0.23264 -0.22085 0.246 -0.23998 C 0.25139 -0.24769 0.25798 -0.25262 0.26337 -0.26095 C 0.2684 -0.26897 0.27639 -0.28594 0.28316 -0.29365 C 0.28611 -0.29704 0.28975 -0.29858 0.29253 -0.30259 C 0.29514 -0.30629 0.29687 -0.31061 0.29948 -0.31493 C 0.31614 -0.33899 0.33385 -0.3612 0.35069 -0.38464 C 0.36632 -0.40716 0.37691 -0.44664 0.3901 -0.47347 C 0.40173 -0.49722 0.41337 -0.52344 0.42152 -0.55213 C 0.42552 -0.56663 0.42222 -0.55922 0.42743 -0.57495 C 0.43212 -0.58853 0.43819 -0.60302 0.44132 -0.61814 C 0.44097 -0.63387 0.44097 -0.65022 0.4401 -0.66564 C 0.43889 -0.68507 0.42274 -0.70574 0.4158 -0.71931 C 0.41128 -0.72825 0.41059 -0.73597 0.40538 -0.74214 C 0.4026 -0.75756 0.39271 -0.76496 0.38559 -0.77113 C 0.36788 -0.78686 0.34687 -0.78501 0.32743 -0.78964 C 0.32118 -0.79118 0.3151 -0.79426 0.30885 -0.79581 C 0.30382 -0.79889 0.30468 -0.80537 0.30069 -0.81061 C 0.29253 -0.82017 0.28507 -0.82172 0.27621 -0.82881 C 0.27118 -0.83251 0.26649 -0.83714 0.26111 -0.8393 C 0.24896 -0.84392 0.22396 -0.84547 0.22396 -0.84516 C 0.21041 -0.85071 0.19583 -0.85318 0.18212 -0.85565 C 0.17639 -0.85657 0.17135 -0.86058 0.1658 -0.86181 C 0.15781 -0.86367 0.14548 -0.86521 0.13784 -0.86613 C 0.12569 -0.87477 0.11232 -0.87755 0.09948 -0.88248 C 0.0934 -0.88495 0.0809 -0.88865 0.0809 -0.88834 C 0.06389 -0.88803 0.04652 -0.88803 0.02968 -0.8868 C 0.02517 -0.88649 0.01302 -0.87662 0.00764 -0.87415 C 0.00173 -0.86737 -0.00538 -0.86737 -0.01216 -0.86397 C -0.0165 -0.86181 -0.01945 -0.8578 -0.02379 -0.85565 C -0.03577 -0.84146 -0.04757 -0.82665 -0.05747 -0.80814 C -0.07153 -0.81061 -0.08438 -0.81956 -0.09827 -0.82233 C -0.10643 -0.82418 -0.12934 -0.82603 -0.13663 -0.82665 C -0.18698 -0.8248 -0.17622 -0.82603 -0.204 -0.81832 C -0.20556 -0.81678 -0.20712 -0.81524 -0.20868 -0.81431 C -0.21059 -0.81277 -0.2125 -0.81215 -0.21441 -0.81061 C -0.22257 -0.8029 -0.21389 -0.80907 -0.22032 -0.80197 C -0.22795 -0.79365 -0.2349 -0.78378 -0.24236 -0.77576 C -0.24688 -0.76342 -0.25486 -0.75231 -0.26094 -0.74214 C -0.28195 -0.70759 -0.30417 -0.67212 -0.32257 -0.63263 C -0.33716 -0.60179 -0.34983 -0.5694 -0.36216 -0.53578 C -0.36563 -0.52622 -0.3665 -0.51419 -0.37032 -0.50494 C -0.37309 -0.49013 -0.3757 -0.47563 -0.37848 -0.46114 C -0.37795 -0.4417 -0.38143 -0.42042 -0.37604 -0.40346 C -0.37275 -0.39328 -0.36615 -0.38341 -0.3599 -0.37878 C -0.35764 -0.37785 -0.35278 -0.37446 -0.35278 -0.37415 C -0.34861 -0.36983 -0.33889 -0.36459 -0.33889 -0.36428 C -0.33299 -0.35626 -0.32622 -0.35194 -0.3191 -0.34763 C -0.31233 -0.33961 -0.30538 -0.34084 -0.29705 -0.33961 C -0.29688 -0.33621 -0.2974 -0.31308 -0.29462 -0.30413 C -0.28681 -0.27915 -0.27466 -0.26218 -0.26337 -0.24214 C -0.26007 -0.23627 -0.25469 -0.23566 -0.25052 -0.23196 C -0.23125 -0.21283 -0.21198 -0.19648 -0.19011 -0.19062 C -0.14792 -0.14775 -0.1007 -0.1203 -0.05278 -0.1058 C -0.04462 -0.09871 -0.03802 -0.09038 -0.03073 -0.08112 C -0.02917 -0.07927 -0.02761 -0.07711 -0.02604 -0.07465 C -0.02379 -0.07187 -0.0191 -0.06693 -0.0191 -0.06632 C -0.01598 -0.0583 -0.01302 -0.04997 -0.0099 -0.04164 C -0.00834 -0.03054 0.3684 0.00092 0.0033 -0.00925 " pathEditMode="relative" rAng="0" ptsTypes="fffffffffffffffffffffffffffffffffffffffffffffffffffffffffffffffff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4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This Is A Big Danger In our Walk With God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878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This Is A Big Danger In our Dealing With Others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16643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Are Given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 Warning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668414"/>
            <a:ext cx="8382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(1 Corinthians 10:12)  Wherefore let him that </a:t>
            </a:r>
            <a:r>
              <a:rPr lang="en-US" sz="3200" b="1" u="sng" dirty="0" err="1" smtClean="0"/>
              <a:t>thinketh</a:t>
            </a:r>
            <a:r>
              <a:rPr lang="en-US" sz="3200" b="1" u="sng" dirty="0" smtClean="0"/>
              <a:t> he </a:t>
            </a:r>
            <a:r>
              <a:rPr lang="en-US" sz="3200" b="1" u="sng" dirty="0" err="1" smtClean="0"/>
              <a:t>standeth</a:t>
            </a:r>
            <a:r>
              <a:rPr lang="en-US" sz="3200" dirty="0" smtClean="0"/>
              <a:t> take heed lest he fall.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4800" y="394335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(Proverbs 16:18)  </a:t>
            </a:r>
            <a:r>
              <a:rPr lang="en-US" sz="3200" b="1" u="sng" dirty="0" smtClean="0"/>
              <a:t>Pride</a:t>
            </a:r>
            <a:r>
              <a:rPr lang="en-US" sz="3200" dirty="0" smtClean="0"/>
              <a:t> </a:t>
            </a:r>
            <a:r>
              <a:rPr lang="en-US" sz="3200" i="1" dirty="0" err="1" smtClean="0"/>
              <a:t>goeth</a:t>
            </a:r>
            <a:r>
              <a:rPr lang="en-US" sz="3200" i="1" dirty="0" smtClean="0"/>
              <a:t> before destruction, and an haughty spirit before a fall</a:t>
            </a:r>
            <a:r>
              <a:rPr lang="en-US" i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It Possible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We Think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Are The Greatest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64795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Maybe We Are Not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33375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Perhaps </a:t>
            </a:r>
            <a:r>
              <a:rPr lang="en-US" sz="4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Attitude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Causing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Problems I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 our Dealing With Others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Answer Jesus Gave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548725"/>
            <a:ext cx="8382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(Mark 9:35) .. If any man desire to be first, </a:t>
            </a:r>
            <a:r>
              <a:rPr lang="en-US" sz="3200" i="1" dirty="0" smtClean="0"/>
              <a:t>the same shall be last of all, and </a:t>
            </a:r>
            <a:r>
              <a:rPr lang="en-US" sz="3200" b="1" i="1" u="sng" dirty="0" smtClean="0"/>
              <a:t>servant of all</a:t>
            </a:r>
            <a:r>
              <a:rPr lang="en-US" sz="3200" i="1" dirty="0" smtClean="0"/>
              <a:t>.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85800" y="383277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(Luke 9:48) .. for </a:t>
            </a:r>
            <a:r>
              <a:rPr lang="en-US" sz="3200" b="1" u="sng" dirty="0" smtClean="0"/>
              <a:t>he that is least among you</a:t>
            </a:r>
            <a:r>
              <a:rPr lang="en-US" sz="3200" dirty="0" smtClean="0"/>
              <a:t> all, the same shall be great.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685800" y="895350"/>
            <a:ext cx="8458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(Matthew 18:4)  Whosoever therefore shall </a:t>
            </a:r>
            <a:r>
              <a:rPr lang="en-US" sz="3200" b="1" u="sng" dirty="0" smtClean="0"/>
              <a:t>humble himself</a:t>
            </a:r>
            <a:r>
              <a:rPr lang="en-US" sz="3200" dirty="0" smtClean="0"/>
              <a:t> as this little child, the same is greatest in the kingdom of heaven.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Using A Child As An Example Taught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686050"/>
            <a:ext cx="8382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/>
              <a:t>Converted</a:t>
            </a:r>
            <a:r>
              <a:rPr lang="en-US" sz="3200" dirty="0" smtClean="0"/>
              <a:t> is defined as: </a:t>
            </a:r>
            <a:r>
              <a:rPr lang="en-US" sz="3200" b="1" u="sng" dirty="0" smtClean="0"/>
              <a:t>changed or turned </a:t>
            </a:r>
            <a:endParaRPr lang="en-US" sz="3200" b="1" i="1" u="sng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81000" y="325755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verb means to change or turn from one habit of life or set of opinions to another.  It sometimes refers to that great change called the new birth.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66750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(Matthew 18:3)  And said, Verily I say unto you, Except ye be </a:t>
            </a:r>
            <a:r>
              <a:rPr lang="en-US" sz="3200" u="sng" dirty="0" smtClean="0"/>
              <a:t>converted</a:t>
            </a:r>
            <a:r>
              <a:rPr lang="en-US" sz="3200" dirty="0" smtClean="0"/>
              <a:t>, and become as little children, ye shall not enter into the kingdom of heaven.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191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… become as little children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80975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must do away with any </a:t>
            </a:r>
            <a:r>
              <a:rPr lang="en-US" sz="3200" u="sng" dirty="0" smtClean="0"/>
              <a:t>better than you</a:t>
            </a:r>
            <a:r>
              <a:rPr lang="en-US" sz="3200" dirty="0" smtClean="0"/>
              <a:t> attitude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526763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must do away with any </a:t>
            </a:r>
            <a:r>
              <a:rPr lang="en-US" sz="3200" u="sng" dirty="0" smtClean="0"/>
              <a:t>feelings of superiority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3243776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Children are, to a great extent, destitute of ambition, pride, and haughtiness They are characteristically humble and teachable.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13335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Then Taught We Were To: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195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You Ever Noticed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Much More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Tolerant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Forgiving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Accepting,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Children Are Of Others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  Are Many Adults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914651"/>
            <a:ext cx="77724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Lord</a:t>
            </a:r>
            <a:r>
              <a:rPr lang="en-US" sz="4400" dirty="0"/>
              <a:t>, how oft shall my brother sin against me, and I forgive him?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20499125">
            <a:off x="-891410" y="126199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Then Came Peter to Him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2114550"/>
            <a:ext cx="6781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00051"/>
            <a:ext cx="3510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(Matthew 18:21) 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0" y="42291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smtClean="0"/>
              <a:t>till seven times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are To Become As Children</a:t>
            </a:r>
            <a:br>
              <a:rPr lang="en-US" dirty="0" smtClean="0"/>
            </a:br>
            <a:r>
              <a:rPr lang="en-US" sz="2700" dirty="0" smtClean="0"/>
              <a:t>Matthew 18:3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88889"/>
            <a:ext cx="4038600" cy="422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/>
              <a:t>There is a </a:t>
            </a:r>
            <a:r>
              <a:rPr lang="en-US" sz="3200" b="1" u="sng" dirty="0" smtClean="0"/>
              <a:t>BLESSING</a:t>
            </a:r>
            <a:endParaRPr lang="en-US" sz="32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88889"/>
            <a:ext cx="3903980" cy="422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/>
              <a:t>There is a </a:t>
            </a:r>
            <a:r>
              <a:rPr lang="en-US" sz="3200" b="1" u="sng" dirty="0" smtClean="0"/>
              <a:t>WARNING</a:t>
            </a:r>
            <a:endParaRPr lang="en-US" sz="3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304800" y="971550"/>
            <a:ext cx="87009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Then Are God’s Children To Be Treated?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190750"/>
            <a:ext cx="43434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(Jesus taught:)</a:t>
            </a:r>
          </a:p>
          <a:p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whoso shall receive</a:t>
            </a:r>
            <a:r>
              <a:rPr lang="en-US" sz="3200" dirty="0" smtClean="0"/>
              <a:t> one such little child in my name </a:t>
            </a:r>
            <a:r>
              <a:rPr lang="en-US" sz="3200" dirty="0" err="1" smtClean="0"/>
              <a:t>receiveth</a:t>
            </a:r>
            <a:r>
              <a:rPr lang="en-US" sz="3200" dirty="0" smtClean="0"/>
              <a:t> me.  (Matthew 18:5)</a:t>
            </a:r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0" y="2118122"/>
            <a:ext cx="4419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But </a:t>
            </a:r>
            <a:r>
              <a:rPr lang="en-US" sz="2400" dirty="0" smtClean="0">
                <a:solidFill>
                  <a:srgbClr val="FF0000"/>
                </a:solidFill>
              </a:rPr>
              <a:t>whoso shall offend</a:t>
            </a:r>
            <a:r>
              <a:rPr lang="en-US" sz="2400" dirty="0" smtClean="0"/>
              <a:t> one of these little ones which believe in me, it were better for him that a millstone were hanged about his neck, and </a:t>
            </a:r>
            <a:r>
              <a:rPr lang="en-US" sz="2400" i="1" dirty="0" smtClean="0"/>
              <a:t>that he were drowned in the depth of the sea.</a:t>
            </a:r>
          </a:p>
          <a:p>
            <a:r>
              <a:rPr lang="en-US" sz="2400" i="1" dirty="0" smtClean="0"/>
              <a:t>(Matthew 18:6)</a:t>
            </a:r>
          </a:p>
          <a:p>
            <a:endParaRPr lang="en-US" dirty="0" smtClean="0"/>
          </a:p>
        </p:txBody>
      </p:sp>
      <p:cxnSp>
        <p:nvCxnSpPr>
          <p:cNvPr id="9" name="Straight Connector 8"/>
          <p:cNvCxnSpPr>
            <a:stCxn id="4" idx="1"/>
          </p:cNvCxnSpPr>
          <p:nvPr/>
        </p:nvCxnSpPr>
        <p:spPr>
          <a:xfrm>
            <a:off x="4572000" y="1800225"/>
            <a:ext cx="0" cy="28896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We “</a:t>
            </a:r>
            <a:r>
              <a:rPr lang="en-US" sz="32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Receive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</a:p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Those Who Have Submitted Themselves To Christ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0015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Are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Kind To Them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6225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Show Them Mercy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4330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Forgive Them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2435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Treat Them As Equal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8436" y="1981200"/>
            <a:ext cx="2999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Help Them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105150"/>
            <a:ext cx="8686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And the King shall answer and say unto them, Verily I say unto you, </a:t>
            </a:r>
            <a:r>
              <a:rPr lang="en-US" sz="2800" u="sng" dirty="0" smtClean="0">
                <a:solidFill>
                  <a:srgbClr val="FF0000"/>
                </a:solidFill>
              </a:rPr>
              <a:t>Inasmuch as ye have done </a:t>
            </a:r>
            <a:r>
              <a:rPr lang="en-US" sz="2800" i="1" u="sng" dirty="0" smtClean="0">
                <a:solidFill>
                  <a:srgbClr val="FF0000"/>
                </a:solidFill>
              </a:rPr>
              <a:t>it unto one of the least of these my brethren</a:t>
            </a:r>
            <a:r>
              <a:rPr lang="en-US" sz="2800" i="1" dirty="0" smtClean="0"/>
              <a:t>, ye have done it unto me.  (Matthew 25:40)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819150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For I was an </a:t>
            </a:r>
            <a:r>
              <a:rPr lang="en-US" sz="2800" dirty="0" err="1" smtClean="0"/>
              <a:t>hungred</a:t>
            </a:r>
            <a:r>
              <a:rPr lang="en-US" sz="2800" dirty="0" smtClean="0"/>
              <a:t>, and ye gave me meat: I was thirsty, and ye gave me drink: I was a stranger, and ye took me in:  (Matthew 25:35)</a:t>
            </a:r>
          </a:p>
          <a:p>
            <a:r>
              <a:rPr lang="en-US" sz="2800" dirty="0" smtClean="0"/>
              <a:t>Naked, and ye clothed me: I was sick, and ye visited me: I was in prison, and ye came unto me.  (Matthew 25:36)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94749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 The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Judgement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We “</a:t>
            </a:r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Offend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Those Who Have Submitted Themselves To Christ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9535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Hurt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95275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Cause Them To Stumble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48615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Then shall he answer them, saying, Verily I say unto you, Inasmuch as ye did </a:t>
            </a:r>
            <a:r>
              <a:rPr lang="en-US" sz="2800" i="1" dirty="0" smtClean="0"/>
              <a:t>it </a:t>
            </a:r>
            <a:r>
              <a:rPr lang="en-US" sz="2800" b="1" i="1" u="sng" dirty="0" smtClean="0"/>
              <a:t>not</a:t>
            </a:r>
            <a:r>
              <a:rPr lang="en-US" sz="2800" i="1" dirty="0" smtClean="0"/>
              <a:t> to one of the least of these, ye did it not to me.  (Matthew 25:45)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2225914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Neglect Them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6111" y="1560632"/>
            <a:ext cx="3306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Abuse Them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055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We Treat Others</a:t>
            </a:r>
          </a:p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How We Would</a:t>
            </a:r>
          </a:p>
          <a:p>
            <a:pPr algn="ctr"/>
            <a:r>
              <a:rPr lang="en-US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Treat Jesus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16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expects us: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1175" y="940475"/>
            <a:ext cx="7391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To </a:t>
            </a:r>
            <a:r>
              <a:rPr lang="en-US" sz="4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Become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as a Child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1175" y="1749326"/>
            <a:ext cx="74390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To </a:t>
            </a:r>
            <a:r>
              <a:rPr lang="en-US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Receive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Those Who</a:t>
            </a:r>
          </a:p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Become as a Child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175" y="3389174"/>
            <a:ext cx="695575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And </a:t>
            </a:r>
            <a:r>
              <a:rPr lang="en-US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To Offend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Those</a:t>
            </a:r>
          </a:p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 Have Become as a Child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1439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but woe to that man by whom the offence cometh!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3800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Taught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4295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Woe unto the world because of offences!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0886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This world faces much difficulty because of the sin and wickedness that come from the people in it.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224411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for it must needs be that offences come;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1003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Because of sin people will do things that hurt others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28575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(Matthew 18:7)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09575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DON”T LET THAT SOMEONE THAT</a:t>
            </a:r>
          </a:p>
          <a:p>
            <a:pPr algn="ctr"/>
            <a:r>
              <a:rPr lang="en-US" sz="2800" b="1" u="sng" dirty="0" smtClean="0"/>
              <a:t>CAUSES ANOTHER TO BE HURT - BE YOU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9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4295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Wherefore if thy hand or thy foot offend thee, cut them off, and cast </a:t>
            </a:r>
            <a:r>
              <a:rPr lang="en-US" sz="3600" i="1" dirty="0" smtClean="0"/>
              <a:t>them from thee: it is better for thee to enter into life halt or maimed, rather than having two hands or two feet to be cast into everlasting fire.  (Matthew 18:8)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3800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Taught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00150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And if </a:t>
            </a:r>
            <a:r>
              <a:rPr lang="en-US" sz="3600" dirty="0" err="1" smtClean="0"/>
              <a:t>thine</a:t>
            </a:r>
            <a:r>
              <a:rPr lang="en-US" sz="3600" dirty="0" smtClean="0"/>
              <a:t> eye offend thee, pluck it out, and cast </a:t>
            </a:r>
            <a:r>
              <a:rPr lang="en-US" sz="3600" i="1" dirty="0" smtClean="0"/>
              <a:t>it from thee: it is better for thee to enter into life with one eye, rather than having two eyes to be cast into hell fire.  (Matthew 18:9)</a:t>
            </a:r>
          </a:p>
          <a:p>
            <a:endParaRPr lang="en-US" sz="3600" dirty="0" smtClean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3800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Taught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61950"/>
            <a:ext cx="760195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Do Not Believe That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Was The Intent Of Jesus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We Cut Off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 Hands, Or Feet,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 Put Out Our Eyes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93346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My Responsibility</a:t>
            </a:r>
          </a:p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My Brother?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33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Question Is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3105150"/>
            <a:ext cx="91439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Does Jesus Expect Us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Treat Others?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525" y="863590"/>
            <a:ext cx="750295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Message That Jesus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Taught Was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Is Better To Do Without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Then Lose Out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26695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Whatever Your Eye Might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Want To Look At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575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Whatever Your Hand Might Do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27635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Wherever Your Foot Might Go</a:t>
            </a:r>
          </a:p>
        </p:txBody>
      </p:sp>
      <p:sp>
        <p:nvSpPr>
          <p:cNvPr id="5" name="Rectangle 4"/>
          <p:cNvSpPr/>
          <p:nvPr/>
        </p:nvSpPr>
        <p:spPr>
          <a:xfrm>
            <a:off x="-25630" y="2952750"/>
            <a:ext cx="916963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It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Not Of God</a:t>
            </a:r>
          </a:p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Would Be Better Off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Separate From It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Then To Offend Someone and Cause Them To Fall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Lose Out With God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6675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Take heed that ye </a:t>
            </a:r>
            <a:r>
              <a:rPr lang="en-US" sz="3600" b="1" u="sng" dirty="0" smtClean="0">
                <a:solidFill>
                  <a:srgbClr val="FF0000"/>
                </a:solidFill>
              </a:rPr>
              <a:t>despise not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one of these little ones; for I say unto you, That in heaven </a:t>
            </a:r>
            <a:r>
              <a:rPr lang="en-US" sz="3600" dirty="0" smtClean="0">
                <a:solidFill>
                  <a:srgbClr val="0070C0"/>
                </a:solidFill>
              </a:rPr>
              <a:t>their angels </a:t>
            </a:r>
            <a:r>
              <a:rPr lang="en-US" sz="3600" dirty="0" smtClean="0"/>
              <a:t>do always behold the face of my Father which is in heaven.  (Matthew 18:10)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04800" y="2876550"/>
            <a:ext cx="8458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Despise</a:t>
            </a:r>
            <a:r>
              <a:rPr lang="en-US" sz="2800" dirty="0" smtClean="0"/>
              <a:t>  means to:</a:t>
            </a:r>
          </a:p>
          <a:p>
            <a:r>
              <a:rPr lang="en-US" sz="2800" i="1" dirty="0" smtClean="0"/>
              <a:t>		think against, that is, disesteem: - despise</a:t>
            </a:r>
          </a:p>
          <a:p>
            <a:pPr algn="r"/>
            <a:r>
              <a:rPr lang="en-US" i="1" dirty="0" smtClean="0"/>
              <a:t>Strong's Dictionary of The Bible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417195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Keep in Mind - Those who belong to God have angels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3800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Taught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084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For the Son of man is come to save that which was lost.  (Matthew 18:11)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36195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Much Does God Care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522854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For God so loved the world, that he gave his only begotten Son, that whosoever believeth in him should not perish, but have everlasting life.  (John 3:16)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6715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Must be Careful With Those </a:t>
            </a:r>
          </a:p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 God Cares About 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14350"/>
            <a:ext cx="8839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How think ye? if a man have an hundred sheep, and one of them be gone astray, doth he not leave the ninety and nine, and </a:t>
            </a:r>
            <a:r>
              <a:rPr lang="en-US" sz="3200" dirty="0" err="1" smtClean="0"/>
              <a:t>goeth</a:t>
            </a:r>
            <a:r>
              <a:rPr lang="en-US" sz="3200" dirty="0" smtClean="0"/>
              <a:t> into the mountains, and </a:t>
            </a:r>
            <a:r>
              <a:rPr lang="en-US" sz="3200" dirty="0" err="1" smtClean="0"/>
              <a:t>seeketh</a:t>
            </a:r>
            <a:r>
              <a:rPr lang="en-US" sz="3200" dirty="0" smtClean="0"/>
              <a:t> that which is gone astray?  (Matthew 18:12)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28600" y="2800350"/>
            <a:ext cx="8610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And if so be that he find it, verily I say unto you, he </a:t>
            </a:r>
            <a:r>
              <a:rPr lang="en-US" sz="3200" dirty="0" err="1" smtClean="0"/>
              <a:t>rejoiceth</a:t>
            </a:r>
            <a:r>
              <a:rPr lang="en-US" sz="3200" dirty="0" smtClean="0"/>
              <a:t> more of that </a:t>
            </a:r>
            <a:r>
              <a:rPr lang="en-US" sz="3200" i="1" dirty="0" smtClean="0"/>
              <a:t>sheep, than of the ninety and nine which went not astray.  (Matthew 18:13)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3815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Even so it is not the will of your Father which is in heaven, that one of these little ones should perish.  (Matthew 18:14)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2096512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Must Be So Careful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We Treat</a:t>
            </a:r>
          </a:p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Those Whom God Does Not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Want To Perish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61950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Moreover if thy brother shall trespass against thee, go and tell him his fault between thee and him alone: if he shall hear thee, thou hast gained thy brother.  (Matthew 18:15)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2342733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This is The Will Of God</a:t>
            </a:r>
          </a:p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 It Out</a:t>
            </a:r>
          </a:p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Between The Two Of You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 One Else Involved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85750"/>
            <a:ext cx="8839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Again I say unto you, That </a:t>
            </a:r>
            <a:r>
              <a:rPr lang="en-US" sz="3200" dirty="0" smtClean="0">
                <a:solidFill>
                  <a:srgbClr val="FF0000"/>
                </a:solidFill>
              </a:rPr>
              <a:t>if two of you shall agree </a:t>
            </a:r>
            <a:r>
              <a:rPr lang="en-US" sz="3200" dirty="0" smtClean="0"/>
              <a:t>on earth as touching any thing that they shall ask, it shall be done for them of my Father which is in heaven.  (Matthew 18:19)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241935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For where </a:t>
            </a:r>
            <a:r>
              <a:rPr lang="en-US" sz="3200" dirty="0" smtClean="0">
                <a:solidFill>
                  <a:srgbClr val="FF0000"/>
                </a:solidFill>
              </a:rPr>
              <a:t>two or three</a:t>
            </a:r>
            <a:r>
              <a:rPr lang="en-US" sz="3200" dirty="0" smtClean="0"/>
              <a:t> are gathered together in my name, there am I in the midst of them.  (Matthew 18:20)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" y="3389174"/>
            <a:ext cx="91439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Taught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Need Each Other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8575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(Matthew 18:23)  Therefore is the kingdom of heaven likened unto a certain king, which would take account of his servants.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885950"/>
            <a:ext cx="9143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FF0000"/>
                </a:solidFill>
              </a:rPr>
              <a:t>One Servant</a:t>
            </a:r>
          </a:p>
          <a:p>
            <a:pPr algn="ctr"/>
            <a:r>
              <a:rPr lang="en-US" sz="4400" b="1" u="sng" dirty="0" smtClean="0">
                <a:solidFill>
                  <a:srgbClr val="FF0000"/>
                </a:solidFill>
              </a:rPr>
              <a:t>owed him ten thousand talents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7147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Could Not Pay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85750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(Matthew 18:25)  But forasmuch as he had not to pay, his lord commanded him to be sold, and his wife, and children, and all that he had, and payment to be made.</a:t>
            </a:r>
          </a:p>
          <a:p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-228600" y="2495550"/>
            <a:ext cx="2895600" cy="923330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Sell Him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1962150"/>
            <a:ext cx="3750387" cy="923330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Sell His Wife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800350"/>
            <a:ext cx="4289444" cy="830997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Sell His Children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3028950"/>
            <a:ext cx="4690259" cy="769441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Sell All That He Has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2481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That Payment Can Be Made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 I Have To Forgive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Brother Seven Times?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 rot="20035949">
            <a:off x="151935" y="2472009"/>
            <a:ext cx="456528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He Is At Fault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3333750"/>
            <a:ext cx="55808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He Is In The Wrong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517390">
            <a:off x="4409700" y="2376368"/>
            <a:ext cx="49519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He Has Hurt Me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3434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Does Jesus Expect Of His Children?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85750"/>
            <a:ext cx="8839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(Matthew 18:26)  The servant therefore fell down, and worshipped him, saying, Lord, have patience with me, and I will pay thee all.</a:t>
            </a:r>
          </a:p>
          <a:p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-152400" y="2266950"/>
            <a:ext cx="2895600" cy="923330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Sell Him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1962150"/>
            <a:ext cx="3750387" cy="923330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Sell His Wife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800350"/>
            <a:ext cx="4289444" cy="830997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Sell His Children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3028950"/>
            <a:ext cx="4690259" cy="769441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Sell All That He Has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2481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That Payment Can Be Made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971586"/>
            <a:ext cx="8305800" cy="304698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/>
              <a:t>(Matthew 18:27)  Then the lord of that servant was moved with compassion, and loosed him, and forgave him the debt</a:t>
            </a:r>
            <a:r>
              <a:rPr lang="en-US" sz="4800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85750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(Matthew 18:28)  But the same servant went out, and found one of his </a:t>
            </a:r>
            <a:r>
              <a:rPr lang="en-US" sz="3200" dirty="0" err="1" smtClean="0"/>
              <a:t>fellowservants</a:t>
            </a:r>
            <a:r>
              <a:rPr lang="en-US" sz="3200" dirty="0" smtClean="0"/>
              <a:t>, which owed him an </a:t>
            </a:r>
            <a:r>
              <a:rPr lang="en-US" sz="3200" u="sng" dirty="0" smtClean="0"/>
              <a:t>hundred pence</a:t>
            </a:r>
            <a:r>
              <a:rPr lang="en-US" sz="3200" dirty="0" smtClean="0"/>
              <a:t>: and he laid hands on him, and took </a:t>
            </a:r>
            <a:r>
              <a:rPr lang="en-US" sz="3200" i="1" dirty="0" smtClean="0"/>
              <a:t>him by the throat, saying, Pay me that thou </a:t>
            </a:r>
            <a:r>
              <a:rPr lang="en-US" sz="3200" i="1" dirty="0" err="1" smtClean="0"/>
              <a:t>owest</a:t>
            </a:r>
            <a:r>
              <a:rPr lang="en-US" sz="3200" i="1" dirty="0" smtClean="0"/>
              <a:t>.</a:t>
            </a:r>
          </a:p>
          <a:p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-228600" y="2952750"/>
            <a:ext cx="2895600" cy="1200329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Laid Hands On Him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7200" y="2419350"/>
            <a:ext cx="5339200" cy="707886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Showed No Mercy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2495550"/>
            <a:ext cx="3339440" cy="1569660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Took Him By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Throat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333750"/>
            <a:ext cx="3029612" cy="769441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Said Pay Me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2481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cast him into prison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971586"/>
            <a:ext cx="830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7155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(Matthew 18:33)  </a:t>
            </a:r>
            <a:r>
              <a:rPr lang="en-US" sz="3600" dirty="0" err="1" smtClean="0"/>
              <a:t>Shouldest</a:t>
            </a:r>
            <a:r>
              <a:rPr lang="en-US" sz="3600" dirty="0" smtClean="0"/>
              <a:t> not thou also have had compassion on thy </a:t>
            </a:r>
            <a:r>
              <a:rPr lang="en-US" sz="3600" dirty="0" err="1" smtClean="0"/>
              <a:t>fellowservant</a:t>
            </a:r>
            <a:r>
              <a:rPr lang="en-US" sz="3600" dirty="0" smtClean="0"/>
              <a:t>, even as I had pity on thee?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133350"/>
            <a:ext cx="4215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 Lord Said 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80035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(Matthew 18:34)  And his lord was wroth, and delivered him to the tormentors, till he should pay all that was due unto him.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4775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(Matthew 18:35)  So likewise shall my heavenly Father do also unto you, if ye from your hearts forgive not every one his brother their trespasses.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33222" y="133350"/>
            <a:ext cx="3971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Taught: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5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 Be Full Of The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Spirit Of God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10085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 Show The Love Of God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10515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(Ephesians 4:32)  And be ye kind one to another, tenderhearted, forgiving one another, even as God for Christ's sake hath forgiven you.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95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Does Jesus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Expect Of Us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123950"/>
            <a:ext cx="8686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(Matthew 5:16)  Let your light so shine before men, </a:t>
            </a:r>
            <a:r>
              <a:rPr lang="en-US" sz="4400" u="sng" dirty="0" smtClean="0"/>
              <a:t>that they may see your good works</a:t>
            </a:r>
            <a:r>
              <a:rPr lang="en-US" sz="4400" dirty="0" smtClean="0"/>
              <a:t>, and glorify your Father which is in heaven.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2595" y="3943350"/>
            <a:ext cx="87825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You Let Others See Jesus In You?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200150"/>
            <a:ext cx="46317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You Spend 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 Time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Prayer?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52400" y="742950"/>
            <a:ext cx="3568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Yourself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514350"/>
            <a:ext cx="3211841" cy="92333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Others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47889" y="2952750"/>
            <a:ext cx="4930069" cy="156966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You would Be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 Example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2571750"/>
            <a:ext cx="4515787" cy="2308324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They Would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 Won</a:t>
            </a:r>
          </a:p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The Lord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You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Your Life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Fulfill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Expectation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Jesus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 For You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5745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</a:t>
            </a:r>
          </a:p>
          <a:p>
            <a:pPr algn="ctr"/>
            <a:r>
              <a:rPr lang="en-US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X7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(Matthew 18:22)  Jesus </a:t>
            </a:r>
            <a:r>
              <a:rPr lang="en-US" sz="3600" dirty="0" err="1"/>
              <a:t>saith</a:t>
            </a:r>
            <a:r>
              <a:rPr lang="en-US" sz="3600" dirty="0"/>
              <a:t> unto him, I say not unto thee, Until seven times: but, Until seventy times seven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1600200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Just Seven Times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4019550"/>
            <a:ext cx="62227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That’s    490    Times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1" y="2457450"/>
            <a:ext cx="3001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said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1950"/>
            <a:ext cx="8915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You Have Been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Forgiving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The Manner Jesus Taught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Have Not Been Counting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Number Of Times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 See What It Was</a:t>
            </a:r>
          </a:p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Led To Jesus</a:t>
            </a:r>
          </a:p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Teaching This Lesson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02895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(Matthew 18:1)  At the same time came the disciples unto Jesus, saying, </a:t>
            </a:r>
            <a:r>
              <a:rPr lang="en-US" sz="4000" b="1" u="sng" dirty="0" smtClean="0"/>
              <a:t>Who is the greatest in the kingdom of heaven?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466" y="2110085"/>
            <a:ext cx="8599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Picture The Disciples Of Jesus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14400" y="1047750"/>
            <a:ext cx="6599306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I’m Greater Than You Are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2266950"/>
            <a:ext cx="4762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 I am Greater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1" y="2800350"/>
            <a:ext cx="3559500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I’m Smarter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1123950"/>
            <a:ext cx="5227007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way is the right way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1080" y="3886200"/>
            <a:ext cx="8027120" cy="1077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disciples were fussing over who would be the GREATEST in the kingdom. 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08137" y="2114551"/>
            <a:ext cx="44268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Right"/>
              <a:lightRig rig="threePt" dir="t"/>
            </a:scene3d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I’m Better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2096</Words>
  <Application>Microsoft Office PowerPoint</Application>
  <PresentationFormat>On-screen Show (16:9)</PresentationFormat>
  <Paragraphs>223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We are To Become As Children Matthew 18:3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upc</dc:creator>
  <cp:lastModifiedBy>upc</cp:lastModifiedBy>
  <cp:revision>21</cp:revision>
  <dcterms:created xsi:type="dcterms:W3CDTF">2012-08-06T18:52:06Z</dcterms:created>
  <dcterms:modified xsi:type="dcterms:W3CDTF">2012-08-08T21:15:12Z</dcterms:modified>
</cp:coreProperties>
</file>